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5" r:id="rId4"/>
    <p:sldId id="316" r:id="rId5"/>
    <p:sldId id="291" r:id="rId6"/>
    <p:sldId id="350" r:id="rId7"/>
    <p:sldId id="311" r:id="rId8"/>
    <p:sldId id="283" r:id="rId9"/>
  </p:sldIdLst>
  <p:sldSz cx="9144000" cy="6858000" type="screen4x3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80" d="100"/>
          <a:sy n="80" d="100"/>
        </p:scale>
        <p:origin x="-864" y="-5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699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u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8E1629-62C1-48AA-8027-FD5CDDB2055A}" type="datetimeFigureOut">
              <a:rPr lang="eu-ES" smtClean="0"/>
              <a:t>2019/06/18</a:t>
            </a:fld>
            <a:endParaRPr lang="eu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u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74DFB-8D4A-4447-8360-1604229A6B28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30655422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266D8-C4BF-4DAE-86C8-9DD8694001C5}" type="datetimeFigureOut">
              <a:rPr lang="es-ES" smtClean="0"/>
              <a:t>18/06/2019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BB5992-E709-4369-AA3F-E10D5EC1C8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9377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9847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75017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8624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7392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87990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04482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9654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18/06/2019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7129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18/06/2019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4743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18/06/2019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9004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18/06/2019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7621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18/06/2019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1063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18/06/2019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3740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18/06/2019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5644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18/06/2019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7370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18/06/2019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6111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18/06/2019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2569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18/06/2019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0830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A85FC-C800-4C03-BC70-6078F845AB50}" type="datetimeFigureOut">
              <a:rPr lang="es-ES" smtClean="0"/>
              <a:t>18/06/2019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181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notesSlide" Target="../notesSlides/notesSlide5.xml"/><Relationship Id="rId7" Type="http://schemas.openxmlformats.org/officeDocument/2006/relationships/oleObject" Target="file:///\\EJWP1043\D8401000\FOCAD%202019\GBA%202019\01.%20Tramitaci&#243;n%20de%20la%20convocatoria\Web\documentos%20_ayuda\castellano\INCIDENCIAS.docx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file:///\\EJWP1043\D8401000\FOCAD%202019\GBA%202019\01.%20Tramitaci&#243;n%20de%20la%20convocatoria\Web\Presupuesto\PresupuestoConvocatoria_Y27B_Web.xls" TargetMode="External"/><Relationship Id="rId3" Type="http://schemas.openxmlformats.org/officeDocument/2006/relationships/image" Target="../media/image1.jpeg"/><Relationship Id="rId7" Type="http://schemas.openxmlformats.org/officeDocument/2006/relationships/oleObject" Target="file:///\\EJWP1043\D8401000\FOCAD%202019\GBA%202019\01.%20Tramitaci&#243;n%20de%20la%20convocatoria\Web\Propuesta_t&#233;cnica_cast\Propuesta%20T&#233;cnica%20S&#243;lo%20Plan-cast.doc" TargetMode="External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file:///\\EJWP1043\D8401000\FOCAD%202019\GBA%202019\01.%20Tramitaci&#243;n%20de%20la%20convocatoria\Web\Propuesta_t&#233;cnica_cast\Propuesta%20T&#233;cnica%20S&#243;lo%20Eva-cast.doc" TargetMode="External"/><Relationship Id="rId5" Type="http://schemas.openxmlformats.org/officeDocument/2006/relationships/oleObject" Target="file:///\\EJWP1043\D8401000\FOCAD%202019\GBA%202019\01.%20Tramitaci&#243;n%20de%20la%20convocatoria\Web\Propuesta_t&#233;cnica_cast\Propuesta%20T&#233;cnica%20Diagn+Plan-cast.doc" TargetMode="External"/><Relationship Id="rId10" Type="http://schemas.openxmlformats.org/officeDocument/2006/relationships/image" Target="../media/image7.wmf"/><Relationship Id="rId4" Type="http://schemas.openxmlformats.org/officeDocument/2006/relationships/image" Target="../media/image2.jpeg"/><Relationship Id="rId9" Type="http://schemas.openxmlformats.org/officeDocument/2006/relationships/oleObject" Target="file:///\\EJWP1043\D8401000\FOCAD%202019\GBA%202019\01.%20Tramitaci&#243;n%20de%20la%20convocatoria\Web\Propuesta_t&#233;cnica_cast\Propuesta%20T&#233;cnica%20Implem+Eva-cast.doc" TargetMode="External"/><Relationship Id="rId1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file:///\\EJWP1043\D8401000\FOCAD%202019\GBA%202019\01.%20Tramitaci&#243;n%20de%20la%20convocatoria\Web\documentos%20_ayuda\castellano\Listado%20anexos%202019_cast.docx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1470025"/>
          </a:xfrm>
        </p:spPr>
        <p:txBody>
          <a:bodyPr>
            <a:normAutofit/>
          </a:bodyPr>
          <a:lstStyle/>
          <a:p>
            <a:r>
              <a:rPr lang="es-ES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CONVOCATORIA GBA 2019</a:t>
            </a:r>
            <a:br>
              <a:rPr lang="es-ES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2019ko GBA DEIALDIA</a:t>
            </a:r>
            <a:endParaRPr lang="es-ES" b="1" i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99592" y="3497263"/>
            <a:ext cx="7448872" cy="2952328"/>
          </a:xfrm>
        </p:spPr>
        <p:txBody>
          <a:bodyPr>
            <a:normAutofit lnSpcReduction="10000"/>
          </a:bodyPr>
          <a:lstStyle/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PRESENTACIÓN </a:t>
            </a:r>
          </a:p>
          <a:p>
            <a:r>
              <a:rPr lang="es-ES" i="1" dirty="0" smtClean="0">
                <a:latin typeface="Arial" panose="020B0604020202020204" pitchFamily="34" charset="0"/>
                <a:cs typeface="Arial" panose="020B0604020202020204" pitchFamily="34" charset="0"/>
              </a:rPr>
              <a:t>AURKEZPENA</a:t>
            </a:r>
          </a:p>
          <a:p>
            <a:endParaRPr lang="es-ES" sz="27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ES" sz="2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s-E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Vitoria-Gasteiz, 2019ko </a:t>
            </a:r>
            <a:r>
              <a:rPr lang="es-ES" sz="2600" dirty="0" err="1">
                <a:latin typeface="Arial" panose="020B0604020202020204" pitchFamily="34" charset="0"/>
                <a:cs typeface="Arial" panose="020B0604020202020204" pitchFamily="34" charset="0"/>
              </a:rPr>
              <a:t>ekainaren</a:t>
            </a:r>
            <a:r>
              <a:rPr lang="es-ES" sz="2600" dirty="0">
                <a:latin typeface="Arial" panose="020B0604020202020204" pitchFamily="34" charset="0"/>
                <a:cs typeface="Arial" panose="020B0604020202020204" pitchFamily="34" charset="0"/>
              </a:rPr>
              <a:t> 26ean</a:t>
            </a: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77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6378" y="0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30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15616" y="620688"/>
            <a:ext cx="6921549" cy="792089"/>
          </a:xfrm>
        </p:spPr>
        <p:txBody>
          <a:bodyPr>
            <a:noAutofit/>
          </a:bodyPr>
          <a:lstStyle/>
          <a:p>
            <a:r>
              <a:rPr lang="es-E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Elementos principales </a:t>
            </a:r>
            <a:br>
              <a:rPr lang="es-E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convocatoria GBA 2019 </a:t>
            </a:r>
            <a:endParaRPr lang="es-ES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424936" cy="4896544"/>
          </a:xfrm>
        </p:spPr>
        <p:txBody>
          <a:bodyPr>
            <a:noAutofit/>
          </a:bodyPr>
          <a:lstStyle/>
          <a:p>
            <a:pPr algn="l"/>
            <a:endParaRPr lang="es-ES" sz="1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1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Normativa aplicable: </a:t>
            </a:r>
          </a:p>
          <a:p>
            <a:pPr marL="342900" indent="-342900" algn="l">
              <a:buFontTx/>
              <a:buChar char="-"/>
            </a:pPr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Resolución </a:t>
            </a:r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convocatoria </a:t>
            </a:r>
            <a:endParaRPr lang="es-E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Decreto 40/2018, </a:t>
            </a:r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de marzo.  </a:t>
            </a:r>
          </a:p>
          <a:p>
            <a:pPr marL="342900" indent="-342900" algn="l">
              <a:buFontTx/>
              <a:buChar char="-"/>
            </a:pPr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Decreto 140/2018, de 9 de octubre, por el que se crea y regula el Registro de Agentes de Cooperación para el Desarrollo de la Comunidad Autónoma de </a:t>
            </a:r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Euskadi (*)</a:t>
            </a:r>
          </a:p>
          <a:p>
            <a:pPr marL="342900" lvl="1" indent="-342900" algn="l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39/2015 de </a:t>
            </a:r>
            <a:r>
              <a:rPr lang="es-ES_tradnl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procedimiento administrativo </a:t>
            </a:r>
            <a:r>
              <a:rPr lang="es-ES_tradnl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(plazos)</a:t>
            </a:r>
            <a:endParaRPr lang="es-E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es-E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Presupuesto: </a:t>
            </a: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250.000 </a:t>
            </a:r>
            <a:r>
              <a:rPr lang="es-E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</a:t>
            </a:r>
          </a:p>
          <a:p>
            <a:pPr marL="342900" indent="-342900" algn="l">
              <a:buFontTx/>
              <a:buChar char="-"/>
            </a:pPr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Diagnósticos y Planes: 100.000 €</a:t>
            </a:r>
            <a:endParaRPr lang="es-E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sólo Planes: 16.000 </a:t>
            </a:r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</a:t>
            </a:r>
          </a:p>
          <a:p>
            <a:pPr marL="342900" indent="-342900" algn="l">
              <a:buFontTx/>
              <a:buChar char="-"/>
            </a:pPr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Implementación y Evaluación: 127.000 €</a:t>
            </a:r>
          </a:p>
          <a:p>
            <a:pPr marL="342900" indent="-342900" algn="l">
              <a:buFontTx/>
              <a:buChar char="-"/>
            </a:pPr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sólo Evaluación: </a:t>
            </a:r>
            <a:r>
              <a:rPr lang="es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s-E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.000 €</a:t>
            </a:r>
          </a:p>
          <a:p>
            <a:pPr algn="l"/>
            <a:endParaRPr lang="es-ES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75" y="0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961109" y="3520749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52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0" y="-7793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75" y="38452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198358" y="285293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1136700" y="440667"/>
            <a:ext cx="6921549" cy="7920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Elementos principales </a:t>
            </a:r>
            <a:br>
              <a:rPr lang="es-E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convocatoria GBA </a:t>
            </a:r>
            <a:r>
              <a:rPr lang="es-E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 </a:t>
            </a:r>
            <a:endParaRPr lang="es-ES" sz="28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2 Subtítulo"/>
          <p:cNvSpPr>
            <a:spLocks noGrp="1"/>
          </p:cNvSpPr>
          <p:nvPr>
            <p:ph type="subTitle" idx="1"/>
          </p:nvPr>
        </p:nvSpPr>
        <p:spPr>
          <a:xfrm>
            <a:off x="312998" y="1412776"/>
            <a:ext cx="8568952" cy="5076565"/>
          </a:xfrm>
        </p:spPr>
        <p:txBody>
          <a:bodyPr>
            <a:no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Subvención máxima por línea subvencional (Decreto 2018):</a:t>
            </a:r>
          </a:p>
          <a:p>
            <a:pPr marL="342900" indent="-342900" algn="just">
              <a:buFontTx/>
              <a:buChar char="-"/>
            </a:pP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Diagnóstico y Plan: 42.000 €</a:t>
            </a:r>
          </a:p>
          <a:p>
            <a:pPr marL="342900" indent="-342900" algn="just">
              <a:buFontTx/>
              <a:buChar char="-"/>
            </a:pP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sólo Plan: 16.000 €</a:t>
            </a:r>
          </a:p>
          <a:p>
            <a:pPr marL="342900" indent="-342900" algn="just">
              <a:buFontTx/>
              <a:buChar char="-"/>
            </a:pP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Implementación y Evaluación: 40.000 €</a:t>
            </a:r>
          </a:p>
          <a:p>
            <a:pPr marL="342900" indent="-342900" algn="just">
              <a:buFontTx/>
              <a:buChar char="-"/>
            </a:pP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sólo Evaluación: 7.000 €</a:t>
            </a:r>
          </a:p>
          <a:p>
            <a:pPr algn="just"/>
            <a:endParaRPr lang="es-ES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s-ES" sz="22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requiere cofinanciación.</a:t>
            </a:r>
            <a:endParaRPr lang="es-ES" sz="2200" b="1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1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Fondos máximos por entidad (todas las convocatorias 2019): </a:t>
            </a:r>
            <a:r>
              <a:rPr lang="es-ES" sz="22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2.688.849,11</a:t>
            </a: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€</a:t>
            </a:r>
          </a:p>
          <a:p>
            <a:pPr algn="just"/>
            <a:endParaRPr lang="es-ES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Modalidad presentación solicitudes: </a:t>
            </a:r>
            <a:r>
              <a:rPr lang="es-E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Tramitación electrónica</a:t>
            </a:r>
          </a:p>
          <a:p>
            <a:pPr algn="l"/>
            <a:endParaRPr lang="es-ES" sz="2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46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54712"/>
            <a:ext cx="7569621" cy="387372"/>
          </a:xfrm>
        </p:spPr>
        <p:txBody>
          <a:bodyPr>
            <a:noAutofit/>
          </a:bodyPr>
          <a:lstStyle/>
          <a:p>
            <a:pPr lvl="0"/>
            <a:r>
              <a:rPr lang="es-E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Calendario previsto</a:t>
            </a:r>
            <a:endParaRPr lang="es-ES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568952" cy="5733256"/>
          </a:xfrm>
        </p:spPr>
        <p:txBody>
          <a:bodyPr>
            <a:no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s-E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Publicación BOPV</a:t>
            </a:r>
            <a:r>
              <a:rPr lang="es-E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junio de 2019</a:t>
            </a:r>
            <a:endParaRPr lang="es-E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s-E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Plazo de presentación </a:t>
            </a:r>
            <a:r>
              <a:rPr lang="es-E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solicitudes: 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mes </a:t>
            </a:r>
          </a:p>
          <a:p>
            <a:pPr algn="just"/>
            <a:r>
              <a:rPr lang="es-E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de 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junio al 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</a:t>
            </a:r>
            <a:r>
              <a:rPr lang="es-E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julio (ambos incluidos</a:t>
            </a:r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 algn="just"/>
            <a:endParaRPr lang="es-ES_tradnl" sz="2400" b="1" dirty="0" smtClean="0">
              <a:solidFill>
                <a:schemeClr val="tx1"/>
              </a:solidFill>
            </a:endParaRP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s-ES_tradn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Envío de cartas de subsanación: </a:t>
            </a:r>
            <a:r>
              <a:rPr lang="es-ES_tradnl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septiembre*</a:t>
            </a:r>
            <a:endParaRPr lang="es-ES_tradnl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endParaRPr lang="es-ES_tradnl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es-ES_tradn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s-ES_tradnl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esolución concesión BOPV: </a:t>
            </a:r>
            <a:r>
              <a:rPr lang="es-ES_tradnl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octubre/noviembre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s-ES_tradnl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s-ES_tradnl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Recordatorio para adjudicatarias: </a:t>
            </a:r>
            <a:r>
              <a:rPr lang="es-ES_tradn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Aceptación de la </a:t>
            </a:r>
            <a:r>
              <a:rPr lang="es-ES_tradnl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ayuda* </a:t>
            </a:r>
            <a:r>
              <a:rPr lang="es-ES_tradn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previo al </a:t>
            </a:r>
            <a:r>
              <a:rPr lang="es-ES_tradnl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pago</a:t>
            </a:r>
          </a:p>
          <a:p>
            <a:pPr algn="just"/>
            <a:endParaRPr lang="es-ES_tradnl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_tradnl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Plazos regulados por la Ley 39/2015</a:t>
            </a:r>
          </a:p>
          <a:p>
            <a:pPr algn="l"/>
            <a:endParaRPr lang="es-ES_tradnl" sz="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_tradnl" sz="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l"/>
            <a:endParaRPr lang="es-ES_tradnl" sz="2800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s-ES_tradnl" sz="2800" dirty="0" smtClean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s-ES_tradnl" sz="28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77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75" y="0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809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15616" y="376237"/>
            <a:ext cx="6921549" cy="792089"/>
          </a:xfrm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Instancia formalizada (</a:t>
            </a:r>
            <a:r>
              <a:rPr lang="es-ES" sz="2800" b="1" u="sng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formatos 2019</a:t>
            </a:r>
            <a:r>
              <a:rPr lang="es-E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ES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268760"/>
            <a:ext cx="8784976" cy="5472608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Solicitud: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sede electrónica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es-E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https://www.euskadi.eus/egoitza-elektronikoa/</a:t>
            </a:r>
          </a:p>
          <a:p>
            <a:pPr algn="l"/>
            <a:r>
              <a:rPr lang="es-E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http://www.elankidetza.euskadi.eus/x63-homev7/eu/</a:t>
            </a:r>
          </a:p>
          <a:p>
            <a:pPr algn="l"/>
            <a:endParaRPr lang="es-E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b="1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</a:t>
            </a:r>
            <a:r>
              <a:rPr lang="es-ES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ayuda: </a:t>
            </a:r>
          </a:p>
          <a:p>
            <a:pPr algn="l"/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Manual y videos para tramitación electrónica</a:t>
            </a:r>
          </a:p>
          <a:p>
            <a:pPr algn="l"/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Listado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códigos de entidades Registradas en AVCD </a:t>
            </a:r>
          </a:p>
          <a:p>
            <a:pPr algn="l"/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incidencias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informáticas</a:t>
            </a:r>
          </a:p>
          <a:p>
            <a:pPr algn="l"/>
            <a:endParaRPr lang="es-E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3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31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Importante</a:t>
            </a:r>
            <a:r>
              <a:rPr lang="es-ES" sz="3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Atención </a:t>
            </a:r>
            <a:r>
              <a:rPr lang="es-ES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s-ES" sz="3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Titular/Representante</a:t>
            </a:r>
          </a:p>
          <a:p>
            <a:pPr algn="l"/>
            <a:endParaRPr lang="es-E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INCIDENCIAS INFORMÁTICAS </a:t>
            </a:r>
            <a:r>
              <a:rPr lang="es-E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012</a:t>
            </a:r>
          </a:p>
          <a:p>
            <a:pPr algn="l"/>
            <a:endParaRPr lang="es-E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3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1" y="0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75" y="0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6 Imagen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9" y="1156424"/>
            <a:ext cx="3487488" cy="21285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909785"/>
              </p:ext>
            </p:extLst>
          </p:nvPr>
        </p:nvGraphicFramePr>
        <p:xfrm>
          <a:off x="6012160" y="4365104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Documento" showAsIcon="1" r:id="rId7" imgW="914400" imgH="771480" progId="Word.Document.12">
                  <p:link updateAutomatic="1"/>
                </p:oleObj>
              </mc:Choice>
              <mc:Fallback>
                <p:oleObj name="Documento" showAsIcon="1" r:id="rId7" imgW="914400" imgH="771480" progId="Word.Documen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012160" y="4365104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987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Instancia formalizada (</a:t>
            </a:r>
            <a:r>
              <a:rPr lang="es-ES" sz="28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formatos 2019</a:t>
            </a:r>
            <a:r>
              <a:rPr lang="es-E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2.- Propuesta(s) Técnica(s):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formulario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. OJO! Modelo diferenciado para la fase para la que se pide subvención (4 modelos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). Nº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máximo de palabras: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NO hay</a:t>
            </a:r>
          </a:p>
          <a:p>
            <a:pPr marL="0" indent="0" algn="just">
              <a:buNone/>
            </a:pPr>
            <a:endParaRPr lang="es-E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E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.- Presupuesto: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formulario Excel. OJO! Único modelo, rellenar las partidas subvencionables posibles para cada línea subvencional. </a:t>
            </a:r>
            <a:endParaRPr lang="es-ES" sz="24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  <p:pic>
        <p:nvPicPr>
          <p:cNvPr id="4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1" y="0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75" y="0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812422"/>
              </p:ext>
            </p:extLst>
          </p:nvPr>
        </p:nvGraphicFramePr>
        <p:xfrm>
          <a:off x="2411760" y="2996952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6" name="Document" showAsIcon="1" r:id="rId5" imgW="914400" imgH="771480" progId="Word.Document.8">
                  <p:link updateAutomatic="1"/>
                </p:oleObj>
              </mc:Choice>
              <mc:Fallback>
                <p:oleObj name="Document" showAsIcon="1" r:id="rId5" imgW="914400" imgH="771480" progId="Word.Documen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11760" y="2996952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1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665016"/>
              </p:ext>
            </p:extLst>
          </p:nvPr>
        </p:nvGraphicFramePr>
        <p:xfrm>
          <a:off x="837156" y="2996952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7" name="Document" showAsIcon="1" r:id="rId7" imgW="914400" imgH="771480" progId="Word.Document.8">
                  <p:link updateAutomatic="1"/>
                </p:oleObj>
              </mc:Choice>
              <mc:Fallback>
                <p:oleObj name="Document" showAsIcon="1" r:id="rId7" imgW="914400" imgH="771480" progId="Word.Documen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37156" y="2996952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1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516467"/>
              </p:ext>
            </p:extLst>
          </p:nvPr>
        </p:nvGraphicFramePr>
        <p:xfrm>
          <a:off x="3995936" y="2996952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8" name="Document" showAsIcon="1" r:id="rId9" imgW="914400" imgH="771480" progId="Word.Document.8">
                  <p:link updateAutomatic="1"/>
                </p:oleObj>
              </mc:Choice>
              <mc:Fallback>
                <p:oleObj name="Document" showAsIcon="1" r:id="rId9" imgW="914400" imgH="771480" progId="Word.Documen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995936" y="2996952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1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148313"/>
              </p:ext>
            </p:extLst>
          </p:nvPr>
        </p:nvGraphicFramePr>
        <p:xfrm>
          <a:off x="5436096" y="2996952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9" name="Document" showAsIcon="1" r:id="rId11" imgW="914400" imgH="771480" progId="Word.Document.8">
                  <p:link updateAutomatic="1"/>
                </p:oleObj>
              </mc:Choice>
              <mc:Fallback>
                <p:oleObj name="Document" showAsIcon="1" r:id="rId11" imgW="914400" imgH="771480" progId="Word.Documen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436096" y="2996952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1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7720468"/>
              </p:ext>
            </p:extLst>
          </p:nvPr>
        </p:nvGraphicFramePr>
        <p:xfrm>
          <a:off x="4211960" y="5301208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0" name="Hoja de cálculo" showAsIcon="1" r:id="rId13" imgW="914400" imgH="771480" progId="Excel.Sheet.8">
                  <p:link updateAutomatic="1"/>
                </p:oleObj>
              </mc:Choice>
              <mc:Fallback>
                <p:oleObj name="Hoja de cálculo" showAsIcon="1" r:id="rId13" imgW="914400" imgH="771480" progId="Excel.Sheet.8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211960" y="5301208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67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548680"/>
            <a:ext cx="7569621" cy="792089"/>
          </a:xfrm>
        </p:spPr>
        <p:txBody>
          <a:bodyPr>
            <a:normAutofit/>
          </a:bodyPr>
          <a:lstStyle/>
          <a:p>
            <a:r>
              <a:rPr lang="es-E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Listado de anexos: obligatorios y méritos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3902" y="1556792"/>
            <a:ext cx="8960098" cy="5301208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s-E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 de ayuda: </a:t>
            </a:r>
            <a: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organizar los anexos acorde a la instancia normalizada. Recoge su carácter (obligatorio o mérito)</a:t>
            </a:r>
          </a:p>
          <a:p>
            <a:pPr algn="just"/>
            <a:endParaRPr lang="es-ES" sz="28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8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800" b="1" dirty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Modelos disponibles (en su caso)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 </a:t>
            </a:r>
            <a: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la acreditación de representación legal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Importante</a:t>
            </a:r>
            <a: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comprimir los archivos para evitar problemas en la subida de los mismos</a:t>
            </a:r>
          </a:p>
          <a:p>
            <a:pPr algn="l"/>
            <a:endParaRPr lang="es-E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endParaRPr lang="es-ES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endParaRPr lang="es-E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4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5" y="-4077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74" y="-4077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1078984"/>
              </p:ext>
            </p:extLst>
          </p:nvPr>
        </p:nvGraphicFramePr>
        <p:xfrm>
          <a:off x="4283968" y="2636912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Documento" showAsIcon="1" r:id="rId6" imgW="914400" imgH="771480" progId="Word.Document.12">
                  <p:link updateAutomatic="1"/>
                </p:oleObj>
              </mc:Choice>
              <mc:Fallback>
                <p:oleObj name="Documento" showAsIcon="1" r:id="rId6" imgW="914400" imgH="771480" progId="Word.Documen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283968" y="2636912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625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1556793"/>
            <a:ext cx="8424936" cy="4392488"/>
          </a:xfrm>
        </p:spPr>
        <p:txBody>
          <a:bodyPr>
            <a:normAutofit/>
          </a:bodyPr>
          <a:lstStyle/>
          <a:p>
            <a:pPr algn="l"/>
            <a:endParaRPr lang="es-E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INCIDENCIAS INFORMÁTICAS </a:t>
            </a:r>
          </a:p>
          <a:p>
            <a:r>
              <a:rPr lang="es-E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012</a:t>
            </a:r>
          </a:p>
          <a:p>
            <a:endParaRPr lang="es-ES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DUDAS CONVOCATORIA </a:t>
            </a:r>
          </a:p>
          <a:p>
            <a:r>
              <a:rPr lang="es-E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945 01 80 79 - 945 </a:t>
            </a:r>
            <a:r>
              <a:rPr lang="es-E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01 55 18</a:t>
            </a:r>
          </a:p>
          <a:p>
            <a:pPr algn="l"/>
            <a:endParaRPr lang="es-E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8" y="-4077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618" y="-4077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153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4413</TotalTime>
  <Words>362</Words>
  <Application>Microsoft Office PowerPoint</Application>
  <PresentationFormat>Presentación en pantalla (4:3)</PresentationFormat>
  <Paragraphs>114</Paragraphs>
  <Slides>8</Slides>
  <Notes>7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Vínculos</vt:lpstr>
      </vt:variant>
      <vt:variant>
        <vt:i4>7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Tema de Office</vt:lpstr>
      <vt:lpstr>\\EJWP1043\D8401000\FOCAD 2019\GBA 2019\01. Tramitación de la convocatoria\Web\documentos _ayuda\castellano\INCIDENCIAS.docx</vt:lpstr>
      <vt:lpstr>\\EJWP1043\D8401000\FOCAD 2019\GBA 2019\01. Tramitación de la convocatoria\Web\Propuesta_técnica_cast\Propuesta Técnica Diagn+Plan-cast.doc</vt:lpstr>
      <vt:lpstr>\\EJWP1043\D8401000\FOCAD 2019\GBA 2019\01. Tramitación de la convocatoria\Web\Propuesta_técnica_cast\Propuesta Técnica Sólo Plan-cast.doc</vt:lpstr>
      <vt:lpstr>\\EJWP1043\D8401000\FOCAD 2019\GBA 2019\01. Tramitación de la convocatoria\Web\Propuesta_técnica_cast\Propuesta Técnica Implem+Eva-cast.doc</vt:lpstr>
      <vt:lpstr>\\EJWP1043\D8401000\FOCAD 2019\GBA 2019\01. Tramitación de la convocatoria\Web\Propuesta_técnica_cast\Propuesta Técnica Sólo Eva-cast.doc</vt:lpstr>
      <vt:lpstr>\\EJWP1043\D8401000\FOCAD 2019\GBA 2019\01. Tramitación de la convocatoria\Web\Presupuesto\PresupuestoConvocatoria_Y27B_Web.xls</vt:lpstr>
      <vt:lpstr>\\EJWP1043\D8401000\FOCAD 2019\GBA 2019\01. Tramitación de la convocatoria\Web\documentos _ayuda\castellano\Listado anexos 2019_cast.docx</vt:lpstr>
      <vt:lpstr>CONVOCATORIA GBA 2019 2019ko GBA DEIALDIA</vt:lpstr>
      <vt:lpstr>Elementos principales  convocatoria GBA 2019 </vt:lpstr>
      <vt:lpstr>Presentación de PowerPoint</vt:lpstr>
      <vt:lpstr>Calendario previsto</vt:lpstr>
      <vt:lpstr>Instancia formalizada (formatos 2019)</vt:lpstr>
      <vt:lpstr>Instancia formalizada (formatos 2019)</vt:lpstr>
      <vt:lpstr>Listado de anexos: obligatorios y méritos</vt:lpstr>
      <vt:lpstr>Presentación de PowerPoint</vt:lpstr>
    </vt:vector>
  </TitlesOfParts>
  <Company>EJIE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CONVOCATORIA PRO 2016 2016ko PRO DEIALDIA</dc:title>
  <dc:creator>Díez Arregui, María Pilar</dc:creator>
  <cp:lastModifiedBy>Bengoechea Sorozábal, Edurne</cp:lastModifiedBy>
  <cp:revision>522</cp:revision>
  <cp:lastPrinted>2019-06-17T08:11:40Z</cp:lastPrinted>
  <dcterms:created xsi:type="dcterms:W3CDTF">2016-05-29T18:01:15Z</dcterms:created>
  <dcterms:modified xsi:type="dcterms:W3CDTF">2019-06-18T07:31:10Z</dcterms:modified>
</cp:coreProperties>
</file>